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7" r:id="rId2"/>
    <p:sldId id="278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325" r:id="rId11"/>
    <p:sldId id="322" r:id="rId12"/>
    <p:sldId id="323" r:id="rId13"/>
    <p:sldId id="324" r:id="rId14"/>
    <p:sldId id="287" r:id="rId15"/>
    <p:sldId id="288" r:id="rId16"/>
    <p:sldId id="289" r:id="rId17"/>
    <p:sldId id="290" r:id="rId18"/>
    <p:sldId id="291" r:id="rId19"/>
    <p:sldId id="292" r:id="rId20"/>
    <p:sldId id="32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3A8CE-33AA-4C43-9A57-06DEB2715955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2587C1-BA57-4D73-8874-727744F8F5F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000109"/>
            <a:ext cx="7743852" cy="260034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Семейное направление профилактики саморазрушения, расстройств  личности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и социальной </a:t>
            </a:r>
            <a:r>
              <a:rPr lang="ru-RU" b="1" dirty="0" err="1" smtClean="0">
                <a:solidFill>
                  <a:srgbClr val="FF0000"/>
                </a:solidFill>
              </a:rPr>
              <a:t>дезадаптации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Профессор А.М.Карпов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Зав. кафедрой психотерапии и наркологии КГМА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Перенос матрицы семьи на все уровни структурной организации общества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8643998" cy="528641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Сохраняется  на областном, городском, районном, клановом, коллективном, бригадном, профессиональном. </a:t>
            </a:r>
          </a:p>
          <a:p>
            <a:r>
              <a:rPr lang="ru-RU" dirty="0" smtClean="0"/>
              <a:t>Учебное заведение – </a:t>
            </a:r>
            <a:r>
              <a:rPr lang="en-US" dirty="0" smtClean="0"/>
              <a:t>ALMA </a:t>
            </a:r>
            <a:r>
              <a:rPr lang="en-US" b="1" dirty="0" smtClean="0"/>
              <a:t>MATER</a:t>
            </a:r>
            <a:endParaRPr lang="ru-RU" b="1" dirty="0" smtClean="0"/>
          </a:p>
          <a:p>
            <a:r>
              <a:rPr lang="ru-RU" dirty="0" smtClean="0"/>
              <a:t>Хороший коллектив сравнивают с дружной семьей. На руководителя проецируются характеристики отца или матери. </a:t>
            </a:r>
          </a:p>
          <a:p>
            <a:r>
              <a:rPr lang="ru-RU" dirty="0" smtClean="0"/>
              <a:t>В армии -  «</a:t>
            </a:r>
            <a:r>
              <a:rPr lang="ru-RU" dirty="0" err="1" smtClean="0"/>
              <a:t>Батяня-солдат</a:t>
            </a:r>
            <a:r>
              <a:rPr lang="ru-RU" dirty="0" smtClean="0"/>
              <a:t>». Фильм «Отец солдата».</a:t>
            </a:r>
          </a:p>
          <a:p>
            <a:r>
              <a:rPr lang="ru-RU" dirty="0" smtClean="0"/>
              <a:t>В медицине – мед</a:t>
            </a:r>
            <a:r>
              <a:rPr lang="ru-RU" b="1" dirty="0" smtClean="0"/>
              <a:t>сестра, </a:t>
            </a:r>
            <a:r>
              <a:rPr lang="ru-RU" dirty="0" smtClean="0"/>
              <a:t>мед</a:t>
            </a:r>
            <a:r>
              <a:rPr lang="ru-RU" b="1" dirty="0" smtClean="0"/>
              <a:t>брат, нянечка</a:t>
            </a:r>
          </a:p>
          <a:p>
            <a:r>
              <a:rPr lang="ru-RU" dirty="0" smtClean="0"/>
              <a:t>В криминальной среде есть титул «пахан». </a:t>
            </a:r>
          </a:p>
          <a:p>
            <a:pPr>
              <a:buNone/>
            </a:pPr>
            <a:r>
              <a:rPr lang="ru-RU" dirty="0" smtClean="0"/>
              <a:t>         </a:t>
            </a:r>
          </a:p>
          <a:p>
            <a:pPr>
              <a:buNone/>
            </a:pPr>
            <a:r>
              <a:rPr lang="ru-RU" dirty="0" smtClean="0"/>
              <a:t>        </a:t>
            </a:r>
            <a:r>
              <a:rPr lang="ru-RU" b="1" dirty="0" err="1" smtClean="0"/>
              <a:t>Паттернализм</a:t>
            </a:r>
            <a:r>
              <a:rPr lang="ru-RU" dirty="0" smtClean="0"/>
              <a:t> – самый привычный для России стиль управления на всех уровнях от государства до семьи. </a:t>
            </a:r>
          </a:p>
          <a:p>
            <a:pPr>
              <a:buNone/>
            </a:pPr>
            <a:r>
              <a:rPr lang="ru-RU" dirty="0" smtClean="0"/>
              <a:t>         Рядовые граждане позиционируют себя  детьми и охотно предоставляют управление собой  «отцам».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Семья - инструмент внутренней  политики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00200"/>
            <a:ext cx="8329642" cy="511494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Царская семья была примером для народа.   Любви и верности между супругами, Воспитания у детей  патриотизма,  трудолюбия, милосердия, духовности, культуры, альтруизма  </a:t>
            </a:r>
          </a:p>
          <a:p>
            <a:pPr>
              <a:buNone/>
            </a:pPr>
            <a:r>
              <a:rPr lang="ru-RU" dirty="0" smtClean="0"/>
              <a:t>  Царские дочери работали сестрами милосердия, ухаживали за ранеными. Сыновья служили в Армии или на </a:t>
            </a:r>
            <a:r>
              <a:rPr lang="ru-RU" dirty="0" err="1" smtClean="0"/>
              <a:t>госслужбе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Дети жили с родителями, разделяли их участь, даже гибли с ними. Не прятались за границей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Матрица семейных отношений распространялась на весь народ.</a:t>
            </a:r>
            <a:r>
              <a:rPr lang="ru-RU" dirty="0" smtClean="0"/>
              <a:t> Малые народы как малые дети  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Семья - инструмент внешней политики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Браки между членами королевских семей</a:t>
            </a:r>
          </a:p>
          <a:p>
            <a:pPr>
              <a:buFontTx/>
              <a:buChar char="-"/>
            </a:pPr>
            <a:r>
              <a:rPr lang="ru-RU" dirty="0" smtClean="0"/>
              <a:t>создавали связи между странами,</a:t>
            </a:r>
          </a:p>
          <a:p>
            <a:pPr>
              <a:buFontTx/>
              <a:buChar char="-"/>
            </a:pPr>
            <a:r>
              <a:rPr lang="ru-RU" dirty="0" smtClean="0"/>
              <a:t>расширяли культурное, экономическое, политическое сотрудничество, </a:t>
            </a:r>
          </a:p>
          <a:p>
            <a:pPr>
              <a:buFontTx/>
              <a:buChar char="-"/>
            </a:pPr>
            <a:r>
              <a:rPr lang="ru-RU" dirty="0" smtClean="0"/>
              <a:t>создавали военно-политические блоки, укрепляли или нарушали  мир и стабильность </a:t>
            </a:r>
          </a:p>
          <a:p>
            <a:pPr>
              <a:buNone/>
            </a:pPr>
            <a:r>
              <a:rPr lang="ru-RU" dirty="0" smtClean="0"/>
              <a:t>     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Семья и  политика сегодня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14422"/>
            <a:ext cx="8186766" cy="491174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- Семьи глав государств распадаются</a:t>
            </a:r>
          </a:p>
          <a:p>
            <a:pPr>
              <a:buNone/>
            </a:pPr>
            <a:r>
              <a:rPr lang="ru-RU" dirty="0" smtClean="0"/>
              <a:t>  - Дети вывозятся за границу,  получают образование, собственность, работу в других странах. </a:t>
            </a:r>
          </a:p>
          <a:p>
            <a:pPr>
              <a:buFontTx/>
              <a:buChar char="-"/>
            </a:pPr>
            <a:r>
              <a:rPr lang="ru-RU" dirty="0" smtClean="0"/>
              <a:t>Традиционный семейный уклад разрушается. Пропагандируется нетрадиционный секс, исключающий рождение детей. </a:t>
            </a:r>
          </a:p>
          <a:p>
            <a:pPr>
              <a:buFontTx/>
              <a:buChar char="-"/>
            </a:pPr>
            <a:r>
              <a:rPr lang="ru-RU" dirty="0" smtClean="0"/>
              <a:t>Дети отчуждаются от родителей, подвергаются сексуальному и моральному насилию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FF0000"/>
                </a:solidFill>
              </a:rPr>
              <a:t>Насилие повышает риск развития алкоголизма  наркомании, </a:t>
            </a:r>
            <a:r>
              <a:rPr lang="ru-RU" dirty="0" err="1" smtClean="0">
                <a:solidFill>
                  <a:srgbClr val="FF0000"/>
                </a:solidFill>
              </a:rPr>
              <a:t>игромании</a:t>
            </a:r>
            <a:r>
              <a:rPr lang="ru-RU" dirty="0" smtClean="0">
                <a:solidFill>
                  <a:srgbClr val="FF0000"/>
                </a:solidFill>
              </a:rPr>
              <a:t> и др. в 7 раз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FF0000"/>
                </a:solidFill>
              </a:rPr>
              <a:t>Политтехнология</a:t>
            </a:r>
            <a:r>
              <a:rPr lang="ru-RU" dirty="0" smtClean="0">
                <a:solidFill>
                  <a:srgbClr val="FF0000"/>
                </a:solidFill>
              </a:rPr>
              <a:t> разрушения семьи и общества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Внешнее управление применило в качестве </a:t>
            </a:r>
            <a:r>
              <a:rPr lang="ru-RU" dirty="0" err="1" smtClean="0"/>
              <a:t>политтехнологий</a:t>
            </a:r>
            <a:r>
              <a:rPr lang="ru-RU" dirty="0" smtClean="0"/>
              <a:t> </a:t>
            </a:r>
            <a:r>
              <a:rPr lang="ru-RU" dirty="0" err="1" smtClean="0"/>
              <a:t>рыночно-капиталистические</a:t>
            </a:r>
            <a:r>
              <a:rPr lang="ru-RU" dirty="0" smtClean="0"/>
              <a:t> и либерально-демократические реформы для разрушения  традиционной структуры семьи и всех вышестоящих уровней социальной организации общества. </a:t>
            </a:r>
          </a:p>
          <a:p>
            <a:r>
              <a:rPr lang="ru-RU" dirty="0" smtClean="0"/>
              <a:t>    Глава государства стал позиционироваться </a:t>
            </a:r>
            <a:r>
              <a:rPr lang="ru-RU" dirty="0" smtClean="0">
                <a:solidFill>
                  <a:srgbClr val="FF0000"/>
                </a:solidFill>
              </a:rPr>
              <a:t>менеджером, а не отцом </a:t>
            </a:r>
            <a:r>
              <a:rPr lang="ru-RU" dirty="0" smtClean="0"/>
              <a:t>народа, как было прежде. У эффективного менеджера в иерархии  биологических, социальных и духовных потребностей на первом месте экономическая эффективность. 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 rot="16200000" flipH="1">
            <a:off x="1678781" y="3536157"/>
            <a:ext cx="5572125" cy="71438"/>
          </a:xfrm>
          <a:prstGeom prst="line">
            <a:avLst/>
          </a:prstGeom>
          <a:ln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275" name="Picture 2" descr="http://www.render.ru/images/uploads/Image/Articles/fromgraphics/328/stickfigures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357188"/>
            <a:ext cx="1738312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2" descr="http://www.render.ru/images/uploads/Image/Articles/fromgraphics/328/stickfigures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63" y="500063"/>
            <a:ext cx="17145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7" name="Oval 7"/>
          <p:cNvSpPr>
            <a:spLocks noChangeArrowheads="1"/>
          </p:cNvSpPr>
          <p:nvPr/>
        </p:nvSpPr>
        <p:spPr bwMode="auto">
          <a:xfrm>
            <a:off x="1000125" y="3571875"/>
            <a:ext cx="3276600" cy="28194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78" name="Oval 8"/>
          <p:cNvSpPr>
            <a:spLocks noChangeArrowheads="1"/>
          </p:cNvSpPr>
          <p:nvPr/>
        </p:nvSpPr>
        <p:spPr bwMode="auto">
          <a:xfrm>
            <a:off x="1609725" y="4029075"/>
            <a:ext cx="2057400" cy="18288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79" name="Oval 9"/>
          <p:cNvSpPr>
            <a:spLocks noChangeArrowheads="1"/>
          </p:cNvSpPr>
          <p:nvPr/>
        </p:nvSpPr>
        <p:spPr bwMode="auto">
          <a:xfrm>
            <a:off x="2066925" y="4486275"/>
            <a:ext cx="1143000" cy="9906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80" name="Text Box 10"/>
          <p:cNvSpPr txBox="1">
            <a:spLocks noChangeArrowheads="1"/>
          </p:cNvSpPr>
          <p:nvPr/>
        </p:nvSpPr>
        <p:spPr bwMode="auto">
          <a:xfrm>
            <a:off x="2219325" y="4867275"/>
            <a:ext cx="99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solidFill>
                  <a:srgbClr val="660066"/>
                </a:solidFill>
                <a:latin typeface="Times New Roman" pitchFamily="18" charset="0"/>
              </a:rPr>
              <a:t>ТЕЛО</a:t>
            </a:r>
          </a:p>
        </p:txBody>
      </p:sp>
      <p:sp>
        <p:nvSpPr>
          <p:cNvPr id="54281" name="Text Box 11"/>
          <p:cNvSpPr txBox="1">
            <a:spLocks noChangeArrowheads="1"/>
          </p:cNvSpPr>
          <p:nvPr/>
        </p:nvSpPr>
        <p:spPr bwMode="auto">
          <a:xfrm>
            <a:off x="2143125" y="4105275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54282" name="Text Box 12"/>
          <p:cNvSpPr txBox="1">
            <a:spLocks noChangeArrowheads="1"/>
          </p:cNvSpPr>
          <p:nvPr/>
        </p:nvSpPr>
        <p:spPr bwMode="auto">
          <a:xfrm>
            <a:off x="2219325" y="3648075"/>
            <a:ext cx="83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solidFill>
                  <a:srgbClr val="000066"/>
                </a:solidFill>
                <a:latin typeface="Times New Roman" pitchFamily="18" charset="0"/>
              </a:rPr>
              <a:t>ДУХ</a:t>
            </a:r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4929188" y="3571875"/>
            <a:ext cx="3276600" cy="28194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n>
                <a:solidFill>
                  <a:srgbClr val="FFCCCC"/>
                </a:solidFill>
              </a:ln>
            </a:endParaRPr>
          </a:p>
        </p:txBody>
      </p:sp>
      <p:sp>
        <p:nvSpPr>
          <p:cNvPr id="54284" name="Oval 8"/>
          <p:cNvSpPr>
            <a:spLocks noChangeArrowheads="1"/>
          </p:cNvSpPr>
          <p:nvPr/>
        </p:nvSpPr>
        <p:spPr bwMode="auto">
          <a:xfrm>
            <a:off x="5538788" y="4029075"/>
            <a:ext cx="2057400" cy="182880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85" name="Oval 9"/>
          <p:cNvSpPr>
            <a:spLocks noChangeArrowheads="1"/>
          </p:cNvSpPr>
          <p:nvPr/>
        </p:nvSpPr>
        <p:spPr bwMode="auto">
          <a:xfrm>
            <a:off x="5995988" y="4486275"/>
            <a:ext cx="1143000" cy="990600"/>
          </a:xfrm>
          <a:prstGeom prst="ellipse">
            <a:avLst/>
          </a:prstGeom>
          <a:solidFill>
            <a:srgbClr val="CC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86" name="Text Box 10"/>
          <p:cNvSpPr txBox="1">
            <a:spLocks noChangeArrowheads="1"/>
          </p:cNvSpPr>
          <p:nvPr/>
        </p:nvSpPr>
        <p:spPr bwMode="auto">
          <a:xfrm>
            <a:off x="6072188" y="3643313"/>
            <a:ext cx="99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solidFill>
                  <a:srgbClr val="660066"/>
                </a:solidFill>
                <a:latin typeface="Times New Roman" pitchFamily="18" charset="0"/>
              </a:rPr>
              <a:t>ТЕЛО</a:t>
            </a:r>
          </a:p>
        </p:txBody>
      </p:sp>
      <p:sp>
        <p:nvSpPr>
          <p:cNvPr id="54287" name="Text Box 11"/>
          <p:cNvSpPr txBox="1">
            <a:spLocks noChangeArrowheads="1"/>
          </p:cNvSpPr>
          <p:nvPr/>
        </p:nvSpPr>
        <p:spPr bwMode="auto">
          <a:xfrm>
            <a:off x="6072188" y="4105275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solidFill>
                  <a:srgbClr val="003300"/>
                </a:solidFill>
                <a:latin typeface="Times New Roman" pitchFamily="18" charset="0"/>
              </a:rPr>
              <a:t>ДУША</a:t>
            </a:r>
          </a:p>
        </p:txBody>
      </p:sp>
      <p:sp>
        <p:nvSpPr>
          <p:cNvPr id="54288" name="Text Box 12"/>
          <p:cNvSpPr txBox="1">
            <a:spLocks noChangeArrowheads="1"/>
          </p:cNvSpPr>
          <p:nvPr/>
        </p:nvSpPr>
        <p:spPr bwMode="auto">
          <a:xfrm>
            <a:off x="6143625" y="4786313"/>
            <a:ext cx="83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>
                <a:solidFill>
                  <a:srgbClr val="000066"/>
                </a:solidFill>
                <a:latin typeface="Times New Roman" pitchFamily="18" charset="0"/>
              </a:rPr>
              <a:t>ДУХ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7158" y="142874"/>
            <a:ext cx="85725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             Иерархия </a:t>
            </a:r>
            <a:r>
              <a:rPr lang="ru-RU" sz="2000" b="1" dirty="0" err="1" smtClean="0">
                <a:solidFill>
                  <a:schemeClr val="accent4">
                    <a:lumMod val="75000"/>
                  </a:schemeClr>
                </a:solidFill>
              </a:rPr>
              <a:t>биопсихсоциальных</a:t>
            </a: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 потребностей отца и менеджера </a:t>
            </a:r>
            <a:endParaRPr lang="ru-RU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4290" name="Picture 18" descr="C:\Users\user\Desktop\hammer_sickle_in_star_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63" y="571500"/>
            <a:ext cx="10604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91" name="Picture 18" descr="C:\Users\user\Desktop\hammer_sickle_in_star_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00938" y="2928938"/>
            <a:ext cx="846137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92" name="Picture 19" descr="C:\Users\user\Desktop\bag_of_money_-__1348837cl-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50" y="2928938"/>
            <a:ext cx="1214438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93" name="Picture 19" descr="C:\Users\user\Desktop\bag_of_money_-__1348837cl-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00875" y="714375"/>
            <a:ext cx="1903413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4" name="Прямая соединительная линия 23"/>
          <p:cNvCxnSpPr/>
          <p:nvPr/>
        </p:nvCxnSpPr>
        <p:spPr>
          <a:xfrm rot="5400000">
            <a:off x="714375" y="2214563"/>
            <a:ext cx="1643063" cy="71437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endCxn id="19" idx="0"/>
          </p:cNvCxnSpPr>
          <p:nvPr/>
        </p:nvCxnSpPr>
        <p:spPr>
          <a:xfrm rot="5400000">
            <a:off x="7283450" y="2282826"/>
            <a:ext cx="1285875" cy="6350"/>
          </a:xfrm>
          <a:prstGeom prst="line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501122" cy="65403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Последствия замены отцов менеджерами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142984"/>
            <a:ext cx="8329642" cy="550072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Менеджерами, а </a:t>
            </a:r>
            <a:r>
              <a:rPr lang="ru-RU" b="1" dirty="0" smtClean="0">
                <a:solidFill>
                  <a:srgbClr val="FF0000"/>
                </a:solidFill>
              </a:rPr>
              <a:t>не отцами  </a:t>
            </a:r>
            <a:r>
              <a:rPr lang="ru-RU" b="1" dirty="0" smtClean="0"/>
              <a:t>стали руководители регионов, предприятий и коллективов. </a:t>
            </a:r>
          </a:p>
          <a:p>
            <a:r>
              <a:rPr lang="ru-RU" b="1" dirty="0" smtClean="0"/>
              <a:t>Экономическими механизмами реформаторы вынудили превратиться в менеджеров даже родителей. </a:t>
            </a:r>
          </a:p>
          <a:p>
            <a:r>
              <a:rPr lang="ru-RU" b="1" dirty="0" smtClean="0"/>
              <a:t>В мирное время в самой богатой ресурсами стране беспризорное, беззащитное  население  ограбили, лишили общенародной собственности, работы, зарплаты, социальной поддержки детей и матерей, сократили сеть детских дошкольных учреждений</a:t>
            </a:r>
            <a:r>
              <a:rPr lang="ru-RU" dirty="0" smtClean="0"/>
              <a:t>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Последствия замены матерей менеджерами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b="1" dirty="0" smtClean="0"/>
              <a:t>Чтобы обеспечить биологические потребности семьи матери маленьких детей стали вынуждены много работать, сокращать время для общения с детьми.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Только мать может и должна до 3-х лет поставить речевые функции ребенка – стратегию духовно-психического развития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Из-за дефицита общения с матерью у 70-80% современных детей выявляются признаки аутизма, падают учебно-познавательные способности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86834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Ослабление семьи и патриотизм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142984"/>
            <a:ext cx="8572560" cy="5286412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Ощущение Родины матерью стало утрачиваться у большой части молодежи</a:t>
            </a:r>
          </a:p>
          <a:p>
            <a:r>
              <a:rPr lang="ru-RU" b="1" dirty="0" smtClean="0"/>
              <a:t>Школьники Казани чувствуют себя нужными семье  - 96%, коллективу – 88%, городу – 43%, стране – 37% участников опроса. </a:t>
            </a:r>
          </a:p>
          <a:p>
            <a:r>
              <a:rPr lang="ru-RU" b="1" dirty="0" smtClean="0"/>
              <a:t>То есть, матрица семьи у детей в семье сохраняется, несмотря на реформы, в коллективе она менее сохранна, а на уровне города и страны она у большей части детей разрушена.  </a:t>
            </a:r>
          </a:p>
          <a:p>
            <a:r>
              <a:rPr lang="ru-RU" b="1" dirty="0" smtClean="0"/>
              <a:t>Поэтому растет число молодых людей, желающих уехать за границу</a:t>
            </a:r>
            <a:endParaRPr lang="ru-RU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58204" cy="107157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Последствия замены матрицы семьи и отца народов матрицей менеджера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9001156" cy="5429264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Нация с исторически сформированной психологией детей, подчиняющихся уважаемому, любимому, доброму или строгому Отцу,  лишилась Отца. Он стал менеджером и освободил себя от семейных обязанностей. </a:t>
            </a:r>
          </a:p>
          <a:p>
            <a:r>
              <a:rPr lang="ru-RU" b="1" dirty="0" smtClean="0"/>
              <a:t>Народ оказался в статусе брошенных детей, беспризорников, сирот. </a:t>
            </a:r>
          </a:p>
          <a:p>
            <a:r>
              <a:rPr lang="ru-RU" b="1" dirty="0" smtClean="0"/>
              <a:t>Это стало национальной катастрофой.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Характеристики поведения безнадзорных детей экстраполировались на всю нацию </a:t>
            </a:r>
            <a:r>
              <a:rPr lang="ru-RU" b="1" dirty="0" smtClean="0"/>
              <a:t>и проявились резким подъемом инфантильных и деструктивных форм поведения</a:t>
            </a:r>
            <a:r>
              <a:rPr lang="ru-RU" b="1" dirty="0" smtClean="0">
                <a:solidFill>
                  <a:srgbClr val="FF0000"/>
                </a:solidFill>
              </a:rPr>
              <a:t>: алкоголизации, наркотизации, курения,  азартных игр, освобождения от авторитетов  социальных, культурных и нравственных норм  и т.д. под видом демократии и свободы прав человека</a:t>
            </a:r>
          </a:p>
          <a:p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8172480" cy="592935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Основные причины: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1. Разрушение семьи  – </a:t>
            </a:r>
            <a:br>
              <a:rPr lang="ru-RU" dirty="0" smtClean="0"/>
            </a:br>
            <a:r>
              <a:rPr lang="ru-RU" dirty="0" smtClean="0"/>
              <a:t>структурной и функциональной матрицы человечества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2. Социально-экономические реформы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3.Информационные причины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428728" y="5638800"/>
            <a:ext cx="6715172" cy="7621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066800"/>
            <a:ext cx="7734300" cy="23622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smtClean="0">
                <a:solidFill>
                  <a:srgbClr val="FF0000"/>
                </a:solidFill>
              </a:rPr>
              <a:t>Спасибо за внимание !</a:t>
            </a:r>
          </a:p>
        </p:txBody>
      </p:sp>
      <p:sp>
        <p:nvSpPr>
          <p:cNvPr id="171011" name="Text Box 5"/>
          <p:cNvSpPr txBox="1">
            <a:spLocks noChangeArrowheads="1"/>
          </p:cNvSpPr>
          <p:nvPr/>
        </p:nvSpPr>
        <p:spPr bwMode="auto">
          <a:xfrm>
            <a:off x="1752600" y="3886200"/>
            <a:ext cx="5562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>
                <a:solidFill>
                  <a:srgbClr val="000066"/>
                </a:solidFill>
              </a:rPr>
              <a:t>E-mail</a:t>
            </a:r>
            <a:r>
              <a:rPr lang="ru-RU" sz="2400">
                <a:solidFill>
                  <a:srgbClr val="000066"/>
                </a:solidFill>
              </a:rPr>
              <a:t>:</a:t>
            </a:r>
            <a:r>
              <a:rPr lang="en-US" sz="2400">
                <a:solidFill>
                  <a:srgbClr val="000066"/>
                </a:solidFill>
              </a:rPr>
              <a:t> kam1950@mail.ru</a:t>
            </a:r>
          </a:p>
          <a:p>
            <a:pPr algn="ctr">
              <a:spcBef>
                <a:spcPct val="50000"/>
              </a:spcBef>
            </a:pPr>
            <a:r>
              <a:rPr lang="ru-RU" sz="2400">
                <a:solidFill>
                  <a:srgbClr val="000066"/>
                </a:solidFill>
              </a:rPr>
              <a:t>Карпов Анатолий Михайлович</a:t>
            </a:r>
          </a:p>
          <a:p>
            <a:pPr algn="ctr">
              <a:spcBef>
                <a:spcPct val="50000"/>
              </a:spcBef>
            </a:pPr>
            <a:r>
              <a:rPr lang="ru-RU" sz="2400">
                <a:solidFill>
                  <a:srgbClr val="000066"/>
                </a:solidFill>
              </a:rPr>
              <a:t>г. Казань</a:t>
            </a:r>
          </a:p>
        </p:txBody>
      </p:sp>
      <p:sp>
        <p:nvSpPr>
          <p:cNvPr id="171012" name="Text Box 6"/>
          <p:cNvSpPr txBox="1">
            <a:spLocks noChangeArrowheads="1"/>
          </p:cNvSpPr>
          <p:nvPr/>
        </p:nvSpPr>
        <p:spPr bwMode="auto">
          <a:xfrm>
            <a:off x="1600200" y="5029200"/>
            <a:ext cx="586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Единая структурная и функциональная матрица семьи и общества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736"/>
            <a:ext cx="8929718" cy="5429264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В истории человечества семья стала первичной, естественной формой организации жизни людей, а также матрицей для организации более сложных и крупных социальных и мировоззренческих конструкций.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Структура</a:t>
            </a:r>
            <a:r>
              <a:rPr lang="ru-RU" b="1" dirty="0" smtClean="0"/>
              <a:t>: конструктивные элементы семьи  - отец, мать, дети - сохранились на всех уровнях социальной организации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Функция, алгоритм отношений</a:t>
            </a:r>
            <a:r>
              <a:rPr lang="ru-RU" b="1" dirty="0" smtClean="0"/>
              <a:t>:   объединение , совместное проживание, хозяйствование,  накопление ресурсов, продолжение рода, забота, доброта, ответственность, взаимные обязанности… </a:t>
            </a:r>
          </a:p>
          <a:p>
            <a:r>
              <a:rPr lang="ru-RU" b="1" dirty="0" smtClean="0"/>
              <a:t>Элементы семьи стали универсальными структурными и функциональными элементами религии, культуры, народных традиций, государственной политики и идеологии, систем образования, воспитания, социальной защиты и др.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Естественный (</a:t>
            </a:r>
            <a:r>
              <a:rPr lang="ru-RU" sz="3600" b="1" dirty="0" err="1" smtClean="0">
                <a:solidFill>
                  <a:srgbClr val="FF0000"/>
                </a:solidFill>
              </a:rPr>
              <a:t>цивилизационный</a:t>
            </a:r>
            <a:r>
              <a:rPr lang="ru-RU" sz="3600" b="1" dirty="0" smtClean="0">
                <a:solidFill>
                  <a:srgbClr val="FF0000"/>
                </a:solidFill>
              </a:rPr>
              <a:t>) алгоритм семейных отношений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b="1" dirty="0" smtClean="0"/>
              <a:t>Во все времена родители считали своим священным долгом </a:t>
            </a:r>
          </a:p>
          <a:p>
            <a:r>
              <a:rPr lang="ru-RU" b="1" dirty="0" smtClean="0"/>
              <a:t>защитить детей от опасностей </a:t>
            </a:r>
          </a:p>
          <a:p>
            <a:r>
              <a:rPr lang="ru-RU" b="1" dirty="0" smtClean="0"/>
              <a:t> передать им все, что имели – свою Родину, территорию, язык, традиции,  культуру, честь семьи, уважение в обществе, собственность, деньги и т.д.</a:t>
            </a:r>
          </a:p>
          <a:p>
            <a:r>
              <a:rPr lang="ru-RU" b="1" dirty="0" smtClean="0"/>
              <a:t>дети должны были стать более здоровыми, образованными, обеспеченными,  культурными, цивилизованными,</a:t>
            </a:r>
          </a:p>
          <a:p>
            <a:r>
              <a:rPr lang="ru-RU" b="1" dirty="0" smtClean="0"/>
              <a:t> способными  продолжить развитие своего рода и народа во всех направлениях. </a:t>
            </a:r>
            <a:endParaRPr 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Экстраполяция алгоритма семьи на социальное, политическое, культурное нравственное  развитие общества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00200"/>
            <a:ext cx="8258204" cy="4829196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/>
              <a:t>Алгоритм  семьи добровольно воспринимался и исполнялся всеми людьми;  </a:t>
            </a:r>
          </a:p>
          <a:p>
            <a:r>
              <a:rPr lang="ru-RU" b="1" dirty="0" smtClean="0"/>
              <a:t>эмоционально, интеллектуально и </a:t>
            </a:r>
            <a:r>
              <a:rPr lang="ru-RU" b="1" dirty="0" err="1" smtClean="0"/>
              <a:t>поведенчески</a:t>
            </a:r>
            <a:r>
              <a:rPr lang="ru-RU" b="1" dirty="0" smtClean="0"/>
              <a:t> отражался и закреплялся в искусствах, науках, ремеслах, традициях воспитания, образования, хозяйствования, </a:t>
            </a:r>
          </a:p>
          <a:p>
            <a:r>
              <a:rPr lang="ru-RU" b="1" dirty="0" smtClean="0"/>
              <a:t>в социальной и политической организации общества.</a:t>
            </a:r>
          </a:p>
          <a:p>
            <a:r>
              <a:rPr lang="ru-RU" b="1" dirty="0" smtClean="0"/>
              <a:t> естественным образом связывал личное с общим, прошлое с настоящим и будущим, задавал направление на совершенствование.  </a:t>
            </a:r>
          </a:p>
          <a:p>
            <a:r>
              <a:rPr lang="ru-RU" b="1" dirty="0" smtClean="0"/>
              <a:t>Такие представления сохраняются у большинства простых людей, воспроизводятся маленькими детьми, располагающими только наследственной информацией</a:t>
            </a:r>
            <a:endParaRPr lang="ru-RU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Перенос матрицы семьи на церковь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В семье               отец                  мать                          дети </a:t>
            </a:r>
          </a:p>
          <a:p>
            <a:pPr>
              <a:buNone/>
            </a:pPr>
            <a:r>
              <a:rPr lang="ru-RU" b="1" dirty="0" smtClean="0"/>
              <a:t>В религиях         Отче наш           Богородица               люди</a:t>
            </a:r>
          </a:p>
          <a:p>
            <a:pPr>
              <a:buNone/>
            </a:pPr>
            <a:r>
              <a:rPr lang="ru-RU" b="1" dirty="0" smtClean="0"/>
              <a:t> в  церкви          Батюшка            Матушка                     братья</a:t>
            </a:r>
          </a:p>
          <a:p>
            <a:pPr>
              <a:buNone/>
            </a:pPr>
            <a:r>
              <a:rPr lang="ru-RU" b="1" dirty="0" smtClean="0"/>
              <a:t>                                                                                               и сестры</a:t>
            </a:r>
          </a:p>
          <a:p>
            <a:pPr>
              <a:buNone/>
            </a:pPr>
            <a:r>
              <a:rPr lang="ru-RU" b="1" dirty="0" smtClean="0"/>
              <a:t> </a:t>
            </a:r>
            <a:r>
              <a:rPr lang="ru-RU" dirty="0" smtClean="0"/>
              <a:t>То есть, </a:t>
            </a:r>
            <a:r>
              <a:rPr lang="ru-RU" b="1" dirty="0" smtClean="0">
                <a:solidFill>
                  <a:srgbClr val="FF0000"/>
                </a:solidFill>
              </a:rPr>
              <a:t>в религиозных теориях и практиках  человечество структурировано как семья</a:t>
            </a:r>
            <a:r>
              <a:rPr lang="ru-RU" b="1" dirty="0" smtClean="0"/>
              <a:t>. </a:t>
            </a:r>
          </a:p>
          <a:p>
            <a:pPr>
              <a:buNone/>
            </a:pPr>
            <a:r>
              <a:rPr lang="ru-RU" dirty="0" smtClean="0"/>
              <a:t>Пространство прав, свободы и активности верующих определено возрастными границами детства:</a:t>
            </a:r>
          </a:p>
          <a:p>
            <a:pPr>
              <a:buNone/>
            </a:pPr>
            <a:r>
              <a:rPr lang="ru-RU" dirty="0" smtClean="0"/>
              <a:t> Дети (граждане) должны беспрекословно слушаться Отца, который принимает все ответственные решения и  берет на себя заботы о защите безопасности и материальном обеспечении семьи. 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Перенос матрицы семьи на государство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sz="3800" b="1" dirty="0" smtClean="0"/>
              <a:t>человечество подразделяется на страны и государства,   сохраняя структурные элементы и понятия семьи: </a:t>
            </a:r>
          </a:p>
          <a:p>
            <a:r>
              <a:rPr lang="ru-RU" sz="4600" dirty="0" smtClean="0"/>
              <a:t>Страна - Родина-мать, Отчизна, Отечество, </a:t>
            </a:r>
          </a:p>
          <a:p>
            <a:r>
              <a:rPr lang="ru-RU" sz="4600" dirty="0" smtClean="0"/>
              <a:t> Власть - Царь-батюшка, Отец народов (И.В.Сталин), Батька (А.Г.Лукашенко),  </a:t>
            </a:r>
          </a:p>
          <a:p>
            <a:r>
              <a:rPr lang="ru-RU" sz="4600" b="1" dirty="0" smtClean="0"/>
              <a:t>Брат</a:t>
            </a:r>
            <a:r>
              <a:rPr lang="ru-RU" sz="4600" dirty="0" smtClean="0"/>
              <a:t>ские союзные республики в СССР и т.д. </a:t>
            </a:r>
          </a:p>
          <a:p>
            <a:r>
              <a:rPr lang="ru-RU" sz="4600" dirty="0" smtClean="0"/>
              <a:t>Граждане – со</a:t>
            </a:r>
            <a:r>
              <a:rPr lang="ru-RU" sz="4600" b="1" dirty="0" smtClean="0"/>
              <a:t>отеч</a:t>
            </a:r>
            <a:r>
              <a:rPr lang="ru-RU" sz="4600" dirty="0" smtClean="0"/>
              <a:t>ественники , дети одного отца</a:t>
            </a:r>
          </a:p>
          <a:p>
            <a:pPr>
              <a:buNone/>
            </a:pPr>
            <a:r>
              <a:rPr lang="ru-RU" dirty="0" smtClean="0"/>
              <a:t>           </a:t>
            </a:r>
            <a:r>
              <a:rPr lang="ru-RU" sz="3800" dirty="0" smtClean="0"/>
              <a:t>Т.е. на уровне государственного устройства понятие семьи, ее конструктивные и  функциональные элементы сохраняются и воспроизводятся во многих монархических государствах Европы и Азии. </a:t>
            </a:r>
          </a:p>
          <a:p>
            <a:pPr>
              <a:buNone/>
            </a:pPr>
            <a:r>
              <a:rPr lang="ru-RU" sz="3800" dirty="0" smtClean="0"/>
              <a:t>      </a:t>
            </a:r>
            <a:r>
              <a:rPr lang="ru-RU" sz="3800" dirty="0" smtClean="0">
                <a:solidFill>
                  <a:srgbClr val="FF0000"/>
                </a:solidFill>
              </a:rPr>
              <a:t>Исключением является матрица формирования США</a:t>
            </a:r>
            <a:r>
              <a:rPr lang="ru-RU" dirty="0" smtClean="0"/>
              <a:t>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Перенос матрицы семьи на природу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 «Природа-мать», </a:t>
            </a:r>
          </a:p>
          <a:p>
            <a:r>
              <a:rPr lang="ru-RU" dirty="0" smtClean="0"/>
              <a:t>земля-матушка-кормилица, </a:t>
            </a:r>
          </a:p>
          <a:p>
            <a:r>
              <a:rPr lang="ru-RU" dirty="0" smtClean="0"/>
              <a:t>Волга-матушка, Амур-батюшка </a:t>
            </a:r>
          </a:p>
          <a:p>
            <a:r>
              <a:rPr lang="ru-RU" dirty="0" smtClean="0"/>
              <a:t>Животные - «братья наши меньшие». </a:t>
            </a:r>
          </a:p>
          <a:p>
            <a:pPr>
              <a:buNone/>
            </a:pPr>
            <a:r>
              <a:rPr lang="ru-RU" dirty="0" smtClean="0"/>
              <a:t>    Единство с окружающей природой, как домом для семьи. </a:t>
            </a:r>
          </a:p>
          <a:p>
            <a:pPr>
              <a:buNone/>
            </a:pPr>
            <a:r>
              <a:rPr lang="ru-RU" dirty="0" smtClean="0"/>
              <a:t>  Бережное отношение к семейному дому и его обитателям - уважение, любовь, ответственность ко всем спутникам и участникам жизни человека было характерно для русской национальной  традиции восприятия природы      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Перенос семейных отношений на государственное управление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                </a:t>
            </a:r>
            <a:r>
              <a:rPr lang="ru-RU" b="1" dirty="0" smtClean="0"/>
              <a:t>Глава государства, как  отец  </a:t>
            </a:r>
          </a:p>
          <a:p>
            <a:r>
              <a:rPr lang="ru-RU" dirty="0" smtClean="0"/>
              <a:t>обладает правами и обязанностями в самых больших масштабах, </a:t>
            </a:r>
          </a:p>
          <a:p>
            <a:r>
              <a:rPr lang="ru-RU" dirty="0" smtClean="0"/>
              <a:t>принимает важнейшие решения,</a:t>
            </a:r>
          </a:p>
          <a:p>
            <a:r>
              <a:rPr lang="ru-RU" dirty="0" smtClean="0"/>
              <a:t>следит за своими подданными как за детьми,  воспитывает, наказывает, поощряет,</a:t>
            </a:r>
          </a:p>
          <a:p>
            <a:r>
              <a:rPr lang="ru-RU" dirty="0" smtClean="0"/>
              <a:t> несет личную ответственность за безопасность и благополучие. </a:t>
            </a:r>
          </a:p>
          <a:p>
            <a:r>
              <a:rPr lang="ru-RU" dirty="0" smtClean="0"/>
              <a:t>Граждане, как дети, должны признавать авторитет отца, любить, уважать, слушаться и боятся.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1266</Words>
  <Application>Microsoft Office PowerPoint</Application>
  <PresentationFormat>Экран (4:3)</PresentationFormat>
  <Paragraphs>111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Семейное направление профилактики саморазрушения, расстройств  личности и социальной дезадаптации</vt:lpstr>
      <vt:lpstr>Основные причины:  1. Разрушение семьи  –  структурной и функциональной матрицы человечества  2. Социально-экономические реформы  3.Информационные причины</vt:lpstr>
      <vt:lpstr>Единая структурная и функциональная матрица семьи и общества</vt:lpstr>
      <vt:lpstr>Естественный (цивилизационный) алгоритм семейных отношений </vt:lpstr>
      <vt:lpstr>Экстраполяция алгоритма семьи на социальное, политическое, культурное нравственное  развитие общества</vt:lpstr>
      <vt:lpstr>Перенос матрицы семьи на церковь</vt:lpstr>
      <vt:lpstr>Перенос матрицы семьи на государство</vt:lpstr>
      <vt:lpstr>Перенос матрицы семьи на природу</vt:lpstr>
      <vt:lpstr>Перенос семейных отношений на государственное управление</vt:lpstr>
      <vt:lpstr>Перенос матрицы семьи на все уровни структурной организации общества</vt:lpstr>
      <vt:lpstr>Семья - инструмент внутренней  политики</vt:lpstr>
      <vt:lpstr>Семья - инструмент внешней политики</vt:lpstr>
      <vt:lpstr>Семья и  политика сегодня</vt:lpstr>
      <vt:lpstr>Политтехнология разрушения семьи и общества</vt:lpstr>
      <vt:lpstr>Слайд 15</vt:lpstr>
      <vt:lpstr>Последствия замены отцов менеджерами</vt:lpstr>
      <vt:lpstr>Последствия замены матерей менеджерами</vt:lpstr>
      <vt:lpstr>Ослабление семьи и патриотизм</vt:lpstr>
      <vt:lpstr>Последствия замены матрицы семьи и отца народов матрицей менеджера</vt:lpstr>
      <vt:lpstr>Спасибо за внимание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Анатолий</dc:creator>
  <cp:lastModifiedBy>Пользователь</cp:lastModifiedBy>
  <cp:revision>62</cp:revision>
  <dcterms:created xsi:type="dcterms:W3CDTF">2014-02-01T06:43:28Z</dcterms:created>
  <dcterms:modified xsi:type="dcterms:W3CDTF">2015-03-30T20:18:38Z</dcterms:modified>
</cp:coreProperties>
</file>